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33" r:id="rId11"/>
    <p:sldId id="265" r:id="rId12"/>
    <p:sldId id="266" r:id="rId13"/>
    <p:sldId id="267" r:id="rId14"/>
    <p:sldId id="275" r:id="rId15"/>
    <p:sldId id="274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68" r:id="rId29"/>
    <p:sldId id="269" r:id="rId30"/>
    <p:sldId id="270" r:id="rId31"/>
    <p:sldId id="271" r:id="rId32"/>
    <p:sldId id="272" r:id="rId33"/>
    <p:sldId id="273" r:id="rId34"/>
    <p:sldId id="289" r:id="rId35"/>
    <p:sldId id="288" r:id="rId36"/>
    <p:sldId id="290" r:id="rId37"/>
    <p:sldId id="292" r:id="rId38"/>
    <p:sldId id="291" r:id="rId39"/>
    <p:sldId id="295" r:id="rId40"/>
    <p:sldId id="298" r:id="rId41"/>
    <p:sldId id="297" r:id="rId42"/>
    <p:sldId id="294" r:id="rId43"/>
    <p:sldId id="296" r:id="rId44"/>
    <p:sldId id="293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30" r:id="rId75"/>
    <p:sldId id="328" r:id="rId76"/>
    <p:sldId id="329" r:id="rId77"/>
    <p:sldId id="331" r:id="rId78"/>
    <p:sldId id="332" r:id="rId7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2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4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45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93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3944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5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686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0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31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032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61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83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9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15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81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53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09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60A2A-5AB7-44FA-918B-BD2B6879E4C2}" type="datetimeFigureOut">
              <a:rPr lang="en-US" smtClean="0"/>
              <a:t>20-Aug-19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C3C07-1023-4453-811F-6EA79BC59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5633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A2A1B8-591E-48F7-86D8-6B0E08911B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5269" y="1122362"/>
            <a:ext cx="9001462" cy="3984209"/>
          </a:xfrm>
        </p:spPr>
        <p:txBody>
          <a:bodyPr anchor="ctr">
            <a:normAutofit/>
          </a:bodyPr>
          <a:lstStyle/>
          <a:p>
            <a:r>
              <a:rPr lang="th-TH" sz="5400" b="0" dirty="0">
                <a:effectLst/>
              </a:rPr>
              <a:t>ระบบทะเบียนประวัติและเครื่องราชอิสริยาภรณ์กำนัน ผู้ใหญ่บ้าน ฯลฯ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494094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68" y="241931"/>
            <a:ext cx="10556632" cy="641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55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pajo\AppData\Local\Temp\SNAGHTML6ebd3f88.PNG">
            <a:extLst>
              <a:ext uri="{FF2B5EF4-FFF2-40B4-BE49-F238E27FC236}">
                <a16:creationId xmlns:a16="http://schemas.microsoft.com/office/drawing/2014/main" xmlns="" id="{1E740D25-F12C-43E5-BD5C-9C2DF6D8C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1061"/>
            <a:ext cx="12192000" cy="375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078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pajo\AppData\Local\Temp\SNAGHTML6ebe69fe.PNG">
            <a:extLst>
              <a:ext uri="{FF2B5EF4-FFF2-40B4-BE49-F238E27FC236}">
                <a16:creationId xmlns:a16="http://schemas.microsoft.com/office/drawing/2014/main" xmlns="" id="{4CCA8864-7EA8-4811-932A-602F6E51DDE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9" y="946680"/>
            <a:ext cx="12044442" cy="397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A636CFC-4D5D-41FA-AC22-C2FE0786213B}"/>
              </a:ext>
            </a:extLst>
          </p:cNvPr>
          <p:cNvSpPr txBox="1"/>
          <p:nvPr/>
        </p:nvSpPr>
        <p:spPr>
          <a:xfrm>
            <a:off x="611945" y="5162844"/>
            <a:ext cx="10698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700" dirty="0">
                <a:cs typeface="+mj-cs"/>
              </a:rPr>
              <a:t>กดปุ่มแก้ไข เมื่อต้องการแก้ไขข้อมูล เช่น วันเริ่มดำรงตำแหน่ง วันสิ้นสุดการดำรงตำแหน่ง</a:t>
            </a:r>
            <a:br>
              <a:rPr lang="th-TH" sz="2700" dirty="0">
                <a:cs typeface="+mj-cs"/>
              </a:rPr>
            </a:br>
            <a:r>
              <a:rPr lang="th-TH" sz="2700" dirty="0">
                <a:cs typeface="+mj-cs"/>
              </a:rPr>
              <a:t>หรือ เมื่อข้อมูลทะเบียนราษฎร มีการเปลี่ยนแปลงให้ดำเนินการ เข้าแก้ไขเพื่อดึงข้อมูลอีกครั้ง</a:t>
            </a:r>
            <a:endParaRPr lang="en-US" sz="27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1463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pajo\AppData\Local\Temp\SNAGHTML6ec33087.PNG">
            <a:extLst>
              <a:ext uri="{FF2B5EF4-FFF2-40B4-BE49-F238E27FC236}">
                <a16:creationId xmlns:a16="http://schemas.microsoft.com/office/drawing/2014/main" xmlns="" id="{600F9BBA-E34D-43B9-B89E-DD3AACE8E0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02" y="-14265"/>
            <a:ext cx="9890196" cy="687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716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3D83D5-96C1-4F49-8591-2557C9630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2765839"/>
            <a:ext cx="10353761" cy="1326321"/>
          </a:xfrm>
        </p:spPr>
        <p:txBody>
          <a:bodyPr>
            <a:normAutofit/>
          </a:bodyPr>
          <a:lstStyle/>
          <a:p>
            <a:r>
              <a:rPr lang="th-TH" sz="5400" dirty="0"/>
              <a:t>ระบบพิมพ์หนังสือสำคัญ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07424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CAD893C-629D-420D-8166-6D4B12A89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53" y="1489175"/>
            <a:ext cx="11834893" cy="387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1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35D933-DC78-4FD5-B5D5-5B5C609A8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14" y="229772"/>
            <a:ext cx="10353761" cy="1326321"/>
          </a:xfrm>
        </p:spPr>
        <p:txBody>
          <a:bodyPr>
            <a:normAutofit/>
          </a:bodyPr>
          <a:lstStyle/>
          <a:p>
            <a:r>
              <a:rPr lang="th-TH" sz="4000" b="0" dirty="0"/>
              <a:t>พิมพ์ สน</a:t>
            </a:r>
            <a:r>
              <a:rPr lang="en-US" sz="4000" b="0" dirty="0"/>
              <a:t>.</a:t>
            </a:r>
            <a:r>
              <a:rPr lang="en-US" sz="4000" b="0" dirty="0">
                <a:latin typeface="Angsana New" panose="02020603050405020304" pitchFamily="18" charset="-34"/>
                <a:cs typeface="Angsana New" panose="02020603050405020304" pitchFamily="18" charset="-34"/>
              </a:rPr>
              <a:t>11</a:t>
            </a:r>
          </a:p>
        </p:txBody>
      </p:sp>
      <p:pic>
        <p:nvPicPr>
          <p:cNvPr id="1026" name="Picture 2" descr="C:\Users\opajo\AppData\Local\Temp\SNAGHTML6ed8d58b.PNG">
            <a:extLst>
              <a:ext uri="{FF2B5EF4-FFF2-40B4-BE49-F238E27FC236}">
                <a16:creationId xmlns:a16="http://schemas.microsoft.com/office/drawing/2014/main" xmlns="" id="{D434439C-B183-4685-A82B-79A71CCA52B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7" y="1464247"/>
            <a:ext cx="11666805" cy="392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298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04B432F-0C46-4CCD-AC9E-411157CA1AD3}"/>
              </a:ext>
            </a:extLst>
          </p:cNvPr>
          <p:cNvGrpSpPr/>
          <p:nvPr/>
        </p:nvGrpSpPr>
        <p:grpSpPr>
          <a:xfrm>
            <a:off x="102660" y="295569"/>
            <a:ext cx="11986679" cy="4373293"/>
            <a:chOff x="102660" y="295569"/>
            <a:chExt cx="11986679" cy="4373293"/>
          </a:xfrm>
        </p:grpSpPr>
        <p:pic>
          <p:nvPicPr>
            <p:cNvPr id="2050" name="Picture 2" descr="C:\Users\opajo\AppData\Local\Temp\SNAGHTML6ede4fe3.PNG">
              <a:extLst>
                <a:ext uri="{FF2B5EF4-FFF2-40B4-BE49-F238E27FC236}">
                  <a16:creationId xmlns:a16="http://schemas.microsoft.com/office/drawing/2014/main" xmlns="" id="{121907ED-EA3F-42A8-AEA0-B6B370DDD9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60" y="992097"/>
              <a:ext cx="11986679" cy="3676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CAA4C774-D6EA-44EA-96B4-E080E9761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03971" y="295569"/>
              <a:ext cx="4584055" cy="2669197"/>
            </a:xfrm>
            <a:prstGeom prst="rect">
              <a:avLst/>
            </a:prstGeom>
            <a:ln>
              <a:solidFill>
                <a:schemeClr val="bg2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88815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opajo\AppData\Local\Temp\SNAGHTML6ee59da3.PNG">
            <a:extLst>
              <a:ext uri="{FF2B5EF4-FFF2-40B4-BE49-F238E27FC236}">
                <a16:creationId xmlns:a16="http://schemas.microsoft.com/office/drawing/2014/main" xmlns="" id="{03140FAC-670B-4E00-96CA-2F1A0A584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738" y="0"/>
            <a:ext cx="5978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598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AB306CF-BB73-4BED-822E-D94D6DB74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502" y="0"/>
            <a:ext cx="64569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89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678D1E2A-D401-4FE0-A391-8FB8CF633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4489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B84B00D-1A94-4803-A8B3-4C115414C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32" y="360478"/>
            <a:ext cx="10619336" cy="613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09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pajo\AppData\Local\Temp\SNAGHTML6ee65f2e.PNG">
            <a:extLst>
              <a:ext uri="{FF2B5EF4-FFF2-40B4-BE49-F238E27FC236}">
                <a16:creationId xmlns:a16="http://schemas.microsoft.com/office/drawing/2014/main" xmlns="" id="{40FE8353-A672-400B-A6D5-BB3069F99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787" y="0"/>
            <a:ext cx="6148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860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FB828A5A-DF4A-45E8-9E8D-8157082EE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14" y="229772"/>
            <a:ext cx="10353761" cy="1326321"/>
          </a:xfrm>
        </p:spPr>
        <p:txBody>
          <a:bodyPr>
            <a:normAutofit/>
          </a:bodyPr>
          <a:lstStyle/>
          <a:p>
            <a:r>
              <a:rPr lang="th-TH" sz="4000" b="0" dirty="0"/>
              <a:t>พิมพ์ สน</a:t>
            </a:r>
            <a:r>
              <a:rPr lang="en-US" sz="4000" b="0" dirty="0"/>
              <a:t>.</a:t>
            </a:r>
            <a:r>
              <a:rPr lang="en-US" sz="4000" b="0" dirty="0">
                <a:latin typeface="Angsana New" panose="02020603050405020304" pitchFamily="18" charset="-34"/>
                <a:cs typeface="Angsana New" panose="02020603050405020304" pitchFamily="18" charset="-34"/>
              </a:rPr>
              <a:t>12</a:t>
            </a:r>
          </a:p>
        </p:txBody>
      </p:sp>
      <p:pic>
        <p:nvPicPr>
          <p:cNvPr id="5122" name="Picture 2" descr="C:\Users\opajo\AppData\Local\Temp\SNAGHTML6eeccb48.PNG">
            <a:extLst>
              <a:ext uri="{FF2B5EF4-FFF2-40B4-BE49-F238E27FC236}">
                <a16:creationId xmlns:a16="http://schemas.microsoft.com/office/drawing/2014/main" xmlns="" id="{A99D2DA7-AA0A-4ADD-BD03-914990591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6619"/>
            <a:ext cx="12192000" cy="272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359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pajo\AppData\Local\Temp\SNAGHTML6eeea299.PNG">
            <a:extLst>
              <a:ext uri="{FF2B5EF4-FFF2-40B4-BE49-F238E27FC236}">
                <a16:creationId xmlns:a16="http://schemas.microsoft.com/office/drawing/2014/main" xmlns="" id="{75908B54-A329-4BDF-BF19-7B1291217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0" y="1001435"/>
            <a:ext cx="11996259" cy="485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27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opajo\AppData\Local\Temp\SNAGHTML6ef135d6.PNG">
            <a:extLst>
              <a:ext uri="{FF2B5EF4-FFF2-40B4-BE49-F238E27FC236}">
                <a16:creationId xmlns:a16="http://schemas.microsoft.com/office/drawing/2014/main" xmlns="" id="{D64C8CEC-DFCB-4857-B555-ABC1AC0DB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0"/>
            <a:ext cx="5208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369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4364BA71-89FA-4AB5-B684-80F84D350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14" y="229772"/>
            <a:ext cx="10353761" cy="1326321"/>
          </a:xfrm>
        </p:spPr>
        <p:txBody>
          <a:bodyPr>
            <a:normAutofit/>
          </a:bodyPr>
          <a:lstStyle/>
          <a:p>
            <a:r>
              <a:rPr lang="th-TH" sz="4000" b="0" dirty="0"/>
              <a:t>พิมพ์ สน</a:t>
            </a:r>
            <a:r>
              <a:rPr lang="en-US" sz="4000" b="0" dirty="0"/>
              <a:t>.</a:t>
            </a:r>
            <a:r>
              <a:rPr lang="en-US" sz="4000" b="0" dirty="0">
                <a:latin typeface="Angsana New" panose="02020603050405020304" pitchFamily="18" charset="-34"/>
                <a:cs typeface="Angsana New" panose="02020603050405020304" pitchFamily="18" charset="-34"/>
              </a:rPr>
              <a:t>13-19</a:t>
            </a:r>
          </a:p>
        </p:txBody>
      </p:sp>
      <p:pic>
        <p:nvPicPr>
          <p:cNvPr id="8194" name="Picture 2" descr="C:\Users\opajo\AppData\Local\Temp\SNAGHTML6ef28038.PNG">
            <a:extLst>
              <a:ext uri="{FF2B5EF4-FFF2-40B4-BE49-F238E27FC236}">
                <a16:creationId xmlns:a16="http://schemas.microsoft.com/office/drawing/2014/main" xmlns="" id="{68C73314-61DB-4EC1-9F16-3AADB05D8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6067"/>
            <a:ext cx="12192000" cy="432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0006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pajo\AppData\Local\Temp\SNAGHTML6ef3d99e.PNG">
            <a:extLst>
              <a:ext uri="{FF2B5EF4-FFF2-40B4-BE49-F238E27FC236}">
                <a16:creationId xmlns:a16="http://schemas.microsoft.com/office/drawing/2014/main" xmlns="" id="{4A7520CB-FB4E-44D9-9FDE-ACAC87B9F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46" y="706424"/>
            <a:ext cx="11933908" cy="33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E3D1BBE-2310-4E35-9A87-DB483AF93439}"/>
              </a:ext>
            </a:extLst>
          </p:cNvPr>
          <p:cNvSpPr txBox="1"/>
          <p:nvPr/>
        </p:nvSpPr>
        <p:spPr>
          <a:xfrm>
            <a:off x="548637" y="4184667"/>
            <a:ext cx="103960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การเรียงเลขที่หนังสือสำคัญ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 13-19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B4C4E81-9AF5-42E4-A394-05EF84501A16}"/>
              </a:ext>
            </a:extLst>
          </p:cNvPr>
          <p:cNvSpPr txBox="1"/>
          <p:nvPr/>
        </p:nvSpPr>
        <p:spPr>
          <a:xfrm>
            <a:off x="548636" y="4692498"/>
            <a:ext cx="10396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ตำแหน่ง กำนัน ผู้ใหญ่บ้าน แพทย์ประจำตำบล สารวัตรกำนัน รันเลขระดับจังหวัด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ตำแหน่ง ผู้ช่วยผู้ใหญ่บ้านฝ่ายปกครอง และ ฝ่ายรักษาความสงบ รันเลขระดับอำเภอ</a:t>
            </a:r>
          </a:p>
          <a:p>
            <a:endParaRPr lang="th-TH" sz="27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** เมื่อได้เลขแล้ว จะไม่สามารถแก้ไขได้</a:t>
            </a:r>
          </a:p>
        </p:txBody>
      </p:sp>
    </p:spTree>
    <p:extLst>
      <p:ext uri="{BB962C8B-B14F-4D97-AF65-F5344CB8AC3E}">
        <p14:creationId xmlns:p14="http://schemas.microsoft.com/office/powerpoint/2010/main" val="2860593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702FB89-8977-405D-A2B3-DD0382ABC531}"/>
              </a:ext>
            </a:extLst>
          </p:cNvPr>
          <p:cNvGrpSpPr/>
          <p:nvPr/>
        </p:nvGrpSpPr>
        <p:grpSpPr>
          <a:xfrm>
            <a:off x="129046" y="477423"/>
            <a:ext cx="11933908" cy="3535862"/>
            <a:chOff x="129046" y="477423"/>
            <a:chExt cx="11933908" cy="3535862"/>
          </a:xfrm>
        </p:grpSpPr>
        <p:pic>
          <p:nvPicPr>
            <p:cNvPr id="5" name="Picture 2" descr="C:\Users\opajo\AppData\Local\Temp\SNAGHTML6ef3d99e.PNG">
              <a:extLst>
                <a:ext uri="{FF2B5EF4-FFF2-40B4-BE49-F238E27FC236}">
                  <a16:creationId xmlns:a16="http://schemas.microsoft.com/office/drawing/2014/main" xmlns="" id="{5D09F7BC-D835-4395-BF55-56AD12828F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46" y="706424"/>
              <a:ext cx="11933908" cy="3306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2" name="Picture 2" descr="C:\Users\opajo\AppData\Local\Temp\SNAGHTML6ef9d0d7.PNG">
              <a:extLst>
                <a:ext uri="{FF2B5EF4-FFF2-40B4-BE49-F238E27FC236}">
                  <a16:creationId xmlns:a16="http://schemas.microsoft.com/office/drawing/2014/main" xmlns="" id="{704A1774-AF39-4691-B236-65C278D4E5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812" y="477423"/>
              <a:ext cx="5286375" cy="2343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92C2C9E-ED78-4039-B924-44406AF63802}"/>
              </a:ext>
            </a:extLst>
          </p:cNvPr>
          <p:cNvSpPr txBox="1"/>
          <p:nvPr/>
        </p:nvSpPr>
        <p:spPr>
          <a:xfrm>
            <a:off x="548637" y="4184667"/>
            <a:ext cx="10396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เมื่อกดปุ่มพิมพ์ หน้าจอจะแสดงว่ารายนี้ได้เลข สน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 อะไร</a:t>
            </a:r>
          </a:p>
          <a:p>
            <a:endParaRPr lang="th-TH" sz="27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** เมื่อกดปุ่มพิมพ์ครั้งแรก จะเป็นการเปิด 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popup </a:t>
            </a: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รายละเอียด และเมื่อกดปุ่มพิมพ์ครั้งที่สอง จะเป็นการบันทึกเลขเข้าฐานข้อมูลและพิมพ์ สน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.</a:t>
            </a:r>
            <a:endParaRPr lang="th-TH" sz="27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78588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opajo\AppData\Local\Temp\SNAGHTML6f002d71.PNG">
            <a:extLst>
              <a:ext uri="{FF2B5EF4-FFF2-40B4-BE49-F238E27FC236}">
                <a16:creationId xmlns:a16="http://schemas.microsoft.com/office/drawing/2014/main" xmlns="" id="{9CB3751F-3AE4-4397-A3BA-0DA58DA84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181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0963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opajo\AppData\Local\Temp\SNAGHTML6ec491fb.PNG">
            <a:extLst>
              <a:ext uri="{FF2B5EF4-FFF2-40B4-BE49-F238E27FC236}">
                <a16:creationId xmlns:a16="http://schemas.microsoft.com/office/drawing/2014/main" xmlns="" id="{F586E822-533F-4358-B1C2-417C657BF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280"/>
            <a:ext cx="12192000" cy="415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3990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pajo\AppData\Local\Temp\SNAGHTML6ec5e508.PNG">
            <a:extLst>
              <a:ext uri="{FF2B5EF4-FFF2-40B4-BE49-F238E27FC236}">
                <a16:creationId xmlns:a16="http://schemas.microsoft.com/office/drawing/2014/main" xmlns="" id="{A4A77FED-5332-44F9-BD84-AE41AA277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4" y="1040936"/>
            <a:ext cx="12035412" cy="219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963E988-7F38-42DE-B7AE-B5B8992A1BCD}"/>
              </a:ext>
            </a:extLst>
          </p:cNvPr>
          <p:cNvSpPr txBox="1"/>
          <p:nvPr/>
        </p:nvSpPr>
        <p:spPr>
          <a:xfrm>
            <a:off x="745588" y="3756074"/>
            <a:ext cx="1078992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700" dirty="0">
                <a:cs typeface="+mj-cs"/>
              </a:rPr>
              <a:t>เมื่อเข้าบันทึกให้พ้นตำแหน่งเรียบร้อยแล้ว จะไม่สามารถเห็นและแก้ไขได้อีก ถ้าบันทึกผิดต้องประสาน ส่วนกลางเพื่อ กู้คืนการดำรงตำแหน่ง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2700" dirty="0">
                <a:cs typeface="+mj-cs"/>
              </a:rPr>
              <a:t>เมื่อบันทึกให้พ้นตำแหน่งผู้ใหญ่บ้าน ถ้ามีตำแหน่งผุ้ช่วยผู้ใหญ่บ้านดำรงตำแหน่งอยู่ จะถูกบันทึกให้พ้นด้วย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h-TH" sz="2700" dirty="0">
              <a:cs typeface="+mj-cs"/>
            </a:endParaRPr>
          </a:p>
          <a:p>
            <a:r>
              <a:rPr lang="th-TH" sz="2700" dirty="0">
                <a:cs typeface="+mj-cs"/>
              </a:rPr>
              <a:t>** กรณีบันทึกให้พ้นตำแหน่งผู้ใหญ่บ้าน แต่มีการดำรงตำแหน่งกำนัน จะถือว่าได้บันทึกให้พ้นตำแหน่งกำนันด้วย</a:t>
            </a:r>
          </a:p>
        </p:txBody>
      </p:sp>
    </p:spTree>
    <p:extLst>
      <p:ext uri="{BB962C8B-B14F-4D97-AF65-F5344CB8AC3E}">
        <p14:creationId xmlns:p14="http://schemas.microsoft.com/office/powerpoint/2010/main" val="3888012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A4A4E86-BB2D-402A-804F-016B28637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951" y="166985"/>
            <a:ext cx="2948097" cy="652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056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opajo\AppData\Local\Temp\SNAGHTML6ecd9849.PNG">
            <a:extLst>
              <a:ext uri="{FF2B5EF4-FFF2-40B4-BE49-F238E27FC236}">
                <a16:creationId xmlns:a16="http://schemas.microsoft.com/office/drawing/2014/main" xmlns="" id="{5383A3A1-9EF1-408D-9AE1-783DF694A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95263"/>
            <a:ext cx="10848975" cy="646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240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pajo\AppData\Local\Temp\SNAGHTML6ed0067a.PNG">
            <a:extLst>
              <a:ext uri="{FF2B5EF4-FFF2-40B4-BE49-F238E27FC236}">
                <a16:creationId xmlns:a16="http://schemas.microsoft.com/office/drawing/2014/main" xmlns="" id="{0BBFB9E9-0288-4CE1-8D11-7DB99FC9C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5213"/>
            <a:ext cx="12192000" cy="472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8966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opajo\AppData\Local\Temp\SNAGHTML6ed1ad63.PNG">
            <a:extLst>
              <a:ext uri="{FF2B5EF4-FFF2-40B4-BE49-F238E27FC236}">
                <a16:creationId xmlns:a16="http://schemas.microsoft.com/office/drawing/2014/main" xmlns="" id="{44BE2A4A-EED6-4E5C-B980-44F631756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93" y="830360"/>
            <a:ext cx="11885413" cy="259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7CA6E41-8DBF-4B72-85E3-B431673214D7}"/>
              </a:ext>
            </a:extLst>
          </p:cNvPr>
          <p:cNvSpPr txBox="1"/>
          <p:nvPr/>
        </p:nvSpPr>
        <p:spPr>
          <a:xfrm>
            <a:off x="731519" y="4164037"/>
            <a:ext cx="72870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เมื่อกดยืนยันครบวาระ โปรแกรมจะเด้งไปหน้าบันทึกให้พ้นตำแหน่งให้ทันที</a:t>
            </a:r>
            <a:endParaRPr lang="en-US" sz="27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48317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4A11EE03-338A-4E51-9BB5-45B33EA14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2765839"/>
            <a:ext cx="10353761" cy="1326321"/>
          </a:xfrm>
        </p:spPr>
        <p:txBody>
          <a:bodyPr>
            <a:normAutofit/>
          </a:bodyPr>
          <a:lstStyle/>
          <a:p>
            <a:r>
              <a:rPr lang="th-TH" sz="5400" dirty="0"/>
              <a:t>ระบบรายงานและสถิติ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7875622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606A49D-D6FD-42AC-87B5-C3DD55F95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16" y="657658"/>
            <a:ext cx="11023368" cy="554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229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opajo\AppData\Local\Temp\SNAGHTML6f02d88c.PNG">
            <a:extLst>
              <a:ext uri="{FF2B5EF4-FFF2-40B4-BE49-F238E27FC236}">
                <a16:creationId xmlns:a16="http://schemas.microsoft.com/office/drawing/2014/main" xmlns="" id="{EA8DC78D-06E5-4A7F-9370-9746FE8C6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85864"/>
            <a:ext cx="12192000" cy="390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089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3FF44F-803B-4114-8697-6DEF28279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73501"/>
            <a:ext cx="10353761" cy="1326321"/>
          </a:xfrm>
        </p:spPr>
        <p:txBody>
          <a:bodyPr/>
          <a:lstStyle/>
          <a:p>
            <a:r>
              <a:rPr lang="th-TH" b="0" dirty="0"/>
              <a:t>1.ทำเนียบกำนัน ผู้ใหญ่บ้าน</a:t>
            </a:r>
            <a:endParaRPr lang="en-US" b="0" dirty="0"/>
          </a:p>
        </p:txBody>
      </p:sp>
      <p:pic>
        <p:nvPicPr>
          <p:cNvPr id="13314" name="Picture 2" descr="C:\Users\opajo\AppData\Local\Temp\SNAGHTML6f07e8ef.PNG">
            <a:extLst>
              <a:ext uri="{FF2B5EF4-FFF2-40B4-BE49-F238E27FC236}">
                <a16:creationId xmlns:a16="http://schemas.microsoft.com/office/drawing/2014/main" xmlns="" id="{966BA609-854E-42E3-BE3A-A84309CBA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" y="1499822"/>
            <a:ext cx="12039999" cy="506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3771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opajo\AppData\Local\Temp\SNAGHTML6f0cc33e.PNG">
            <a:extLst>
              <a:ext uri="{FF2B5EF4-FFF2-40B4-BE49-F238E27FC236}">
                <a16:creationId xmlns:a16="http://schemas.microsoft.com/office/drawing/2014/main" xmlns="" id="{57F35F9D-73B9-4080-9B80-D887D6DC0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403" y="365837"/>
            <a:ext cx="8779193" cy="612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5038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784BE31-C50D-4769-9F6B-B3C812014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73501"/>
            <a:ext cx="10353761" cy="1326321"/>
          </a:xfrm>
        </p:spPr>
        <p:txBody>
          <a:bodyPr/>
          <a:lstStyle/>
          <a:p>
            <a:r>
              <a:rPr lang="th-TH" b="0" dirty="0"/>
              <a:t>1.ประวัติกำนัน ผู้ใหญ่บ้าน ฯลฯ ที่ดำรงตำแหน่งปัจจุบัน</a:t>
            </a:r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A63547E-E1E7-4955-B1F8-93B09BBF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62605"/>
            <a:ext cx="12192000" cy="31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815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E4E3456-509B-46FD-91BA-D6446EA9F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5637"/>
            <a:ext cx="12192000" cy="332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51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7BE323E-C239-422E-892F-DFBCADD9B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198" y="0"/>
            <a:ext cx="92736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725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F30ABF-A99E-4891-AB65-F781B6C56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9714"/>
            <a:ext cx="12192000" cy="489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405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317814D-4B9C-4A42-9D5E-FBB0DAA27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4" y="1485233"/>
            <a:ext cx="12163091" cy="388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597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opajo\AppData\Local\Temp\SNAGHTML6f127c45.PNG">
            <a:extLst>
              <a:ext uri="{FF2B5EF4-FFF2-40B4-BE49-F238E27FC236}">
                <a16:creationId xmlns:a16="http://schemas.microsoft.com/office/drawing/2014/main" xmlns="" id="{30370557-5496-400C-BCFC-F053B7F08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4138"/>
            <a:ext cx="12192000" cy="41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3079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Users\opajo\AppData\Local\Temp\SNAGHTML6f16226a.PNG">
            <a:extLst>
              <a:ext uri="{FF2B5EF4-FFF2-40B4-BE49-F238E27FC236}">
                <a16:creationId xmlns:a16="http://schemas.microsoft.com/office/drawing/2014/main" xmlns="" id="{09641527-F2D7-4C80-9385-68AA4C81E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6" y="1382737"/>
            <a:ext cx="12079928" cy="409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1905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C:\Users\opajo\AppData\Local\Temp\SNAGHTML6f1047d1.PNG">
            <a:extLst>
              <a:ext uri="{FF2B5EF4-FFF2-40B4-BE49-F238E27FC236}">
                <a16:creationId xmlns:a16="http://schemas.microsoft.com/office/drawing/2014/main" xmlns="" id="{F84EC144-1522-436E-9B09-463B92BBE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0"/>
            <a:ext cx="5162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9820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454FFD-FD4F-4F92-999B-73A0D8E7C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2765839"/>
            <a:ext cx="10353761" cy="1326321"/>
          </a:xfrm>
        </p:spPr>
        <p:txBody>
          <a:bodyPr>
            <a:normAutofit/>
          </a:bodyPr>
          <a:lstStyle/>
          <a:p>
            <a:r>
              <a:rPr lang="th-TH" sz="5400" dirty="0"/>
              <a:t>ระบบทะเบียนเครื่องราชอิสริยาภรณ์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1609067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BA65741-80C2-4C4A-801C-973648B38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208" y="440239"/>
            <a:ext cx="9769584" cy="59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421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opajo\AppData\Local\Temp\SNAGHTML7a1301fe.PNG">
            <a:extLst>
              <a:ext uri="{FF2B5EF4-FFF2-40B4-BE49-F238E27FC236}">
                <a16:creationId xmlns:a16="http://schemas.microsoft.com/office/drawing/2014/main" xmlns="" id="{90672842-4BC8-471E-9257-37793D6C6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3792"/>
            <a:ext cx="12192000" cy="229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A308794B-8774-49F6-B677-B43777E3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3227241"/>
            <a:ext cx="10353761" cy="603031"/>
          </a:xfrm>
        </p:spPr>
        <p:txBody>
          <a:bodyPr anchor="t"/>
          <a:lstStyle/>
          <a:p>
            <a:pPr algn="l"/>
            <a:r>
              <a:rPr lang="th-TH" b="0" dirty="0"/>
              <a:t>เงื่อนไขการประมวลผล</a:t>
            </a:r>
            <a:endParaRPr lang="en-US" b="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57E1027F-9E9E-4C84-98E1-22CEDB614E22}"/>
              </a:ext>
            </a:extLst>
          </p:cNvPr>
          <p:cNvSpPr txBox="1">
            <a:spLocks/>
          </p:cNvSpPr>
          <p:nvPr/>
        </p:nvSpPr>
        <p:spPr>
          <a:xfrm>
            <a:off x="919119" y="3830272"/>
            <a:ext cx="10353761" cy="2742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b="0" dirty="0"/>
              <a:t>ระยะเวลาการดำรงตำแหน่งรวมกันต้องมากกว่า 3 ปี และในระยะเวลานั้นต้องไม่เคยผ่านการรับเครื่องราชฯ </a:t>
            </a:r>
          </a:p>
        </p:txBody>
      </p:sp>
    </p:spTree>
    <p:extLst>
      <p:ext uri="{BB962C8B-B14F-4D97-AF65-F5344CB8AC3E}">
        <p14:creationId xmlns:p14="http://schemas.microsoft.com/office/powerpoint/2010/main" val="11869694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opajo\AppData\Local\Temp\SNAGHTML7a210f87.PNG">
            <a:extLst>
              <a:ext uri="{FF2B5EF4-FFF2-40B4-BE49-F238E27FC236}">
                <a16:creationId xmlns:a16="http://schemas.microsoft.com/office/drawing/2014/main" xmlns="" id="{DE0B1315-B29F-4E84-B98F-747097786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665" y="197538"/>
            <a:ext cx="8262669" cy="646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3382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pajo\AppData\Local\Temp\SNAGHTML7a236fce.PNG">
            <a:extLst>
              <a:ext uri="{FF2B5EF4-FFF2-40B4-BE49-F238E27FC236}">
                <a16:creationId xmlns:a16="http://schemas.microsoft.com/office/drawing/2014/main" xmlns="" id="{D9F1EAF3-AA84-4FCC-8132-80D6391C0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0457"/>
            <a:ext cx="12192000" cy="34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339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4A48337-0662-4B4E-857A-8425AD0251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849" y="1416039"/>
            <a:ext cx="11960302" cy="402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222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pajo\AppData\Local\Temp\SNAGHTML7a25cd56.PNG">
            <a:extLst>
              <a:ext uri="{FF2B5EF4-FFF2-40B4-BE49-F238E27FC236}">
                <a16:creationId xmlns:a16="http://schemas.microsoft.com/office/drawing/2014/main" xmlns="" id="{D5C2A4C0-300B-4C11-B368-5C6F2F3D4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337406"/>
            <a:ext cx="1000125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FFFF88D9-62E8-48C2-BD6B-CD349AAA32DB}"/>
              </a:ext>
            </a:extLst>
          </p:cNvPr>
          <p:cNvSpPr txBox="1">
            <a:spLocks/>
          </p:cNvSpPr>
          <p:nvPr/>
        </p:nvSpPr>
        <p:spPr>
          <a:xfrm>
            <a:off x="742865" y="5535857"/>
            <a:ext cx="9385874" cy="12025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เครื่องหมายถูกสีเขียว คือ ได้ดำเนินการบันทึกความดีความชอบเรียบร้อยแล้ว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เครื่องหมายดินสอ คือ ยังไม่ได้บันทึกความดีความชอบ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เครื่องหมายถังขยะ คือ ยกเลิกการเสนอชื่อ เมื่อยกเลิกถ้าจะเสนอใหม่ต้องไปเข้าข้อ ประมวลผล</a:t>
            </a:r>
          </a:p>
        </p:txBody>
      </p:sp>
    </p:spTree>
    <p:extLst>
      <p:ext uri="{BB962C8B-B14F-4D97-AF65-F5344CB8AC3E}">
        <p14:creationId xmlns:p14="http://schemas.microsoft.com/office/powerpoint/2010/main" val="31628856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pajo\AppData\Local\Temp\SNAGHTML7a2ab503.PNG">
            <a:extLst>
              <a:ext uri="{FF2B5EF4-FFF2-40B4-BE49-F238E27FC236}">
                <a16:creationId xmlns:a16="http://schemas.microsoft.com/office/drawing/2014/main" xmlns="" id="{47E08D2F-676E-455A-9CBB-25231F216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78" y="636379"/>
            <a:ext cx="11563643" cy="429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0B5F6557-05A8-4543-AC09-FB54B623DCF6}"/>
              </a:ext>
            </a:extLst>
          </p:cNvPr>
          <p:cNvSpPr txBox="1">
            <a:spLocks/>
          </p:cNvSpPr>
          <p:nvPr/>
        </p:nvSpPr>
        <p:spPr>
          <a:xfrm>
            <a:off x="742865" y="5268571"/>
            <a:ext cx="9385874" cy="12025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ระดับอำเภอ ต้องบันทึกความดีความชอบทุกคนในอำเภอที่จะพิมพ์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ระดับจังหวัด ต้องบันทึกความดีความชอบทุกคนในจังหวัดที่จะพิมพ์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ระดับกรม ต้องบันทึกบันทึกความดีความชอบทุกคน</a:t>
            </a:r>
          </a:p>
        </p:txBody>
      </p:sp>
    </p:spTree>
    <p:extLst>
      <p:ext uri="{BB962C8B-B14F-4D97-AF65-F5344CB8AC3E}">
        <p14:creationId xmlns:p14="http://schemas.microsoft.com/office/powerpoint/2010/main" val="35599064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D32A930-B88F-4CF6-B287-21A948811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40" y="274630"/>
            <a:ext cx="9605119" cy="63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236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pajo\AppData\Local\Temp\SNAGHTML87856c3c.PNG">
            <a:extLst>
              <a:ext uri="{FF2B5EF4-FFF2-40B4-BE49-F238E27FC236}">
                <a16:creationId xmlns:a16="http://schemas.microsoft.com/office/drawing/2014/main" xmlns="" id="{0ADE1A63-4545-4515-8DDC-623ED0F54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213"/>
            <a:ext cx="12192000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2551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opajo\AppData\Local\Temp\SNAGHTML87868973.PNG">
            <a:extLst>
              <a:ext uri="{FF2B5EF4-FFF2-40B4-BE49-F238E27FC236}">
                <a16:creationId xmlns:a16="http://schemas.microsoft.com/office/drawing/2014/main" xmlns="" id="{2876667B-CDEB-417D-A4DE-AC9E4B8E5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75" y="0"/>
            <a:ext cx="5607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9034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pajo\AppData\Local\Temp\SNAGHTML7a343553.PNG">
            <a:extLst>
              <a:ext uri="{FF2B5EF4-FFF2-40B4-BE49-F238E27FC236}">
                <a16:creationId xmlns:a16="http://schemas.microsoft.com/office/drawing/2014/main" xmlns="" id="{F8A1DF24-690B-4221-AC14-D763EDAD3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737"/>
            <a:ext cx="12192000" cy="444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18C6F460-42D0-4BFD-BDB3-A2FA38404924}"/>
              </a:ext>
            </a:extLst>
          </p:cNvPr>
          <p:cNvSpPr txBox="1">
            <a:spLocks/>
          </p:cNvSpPr>
          <p:nvPr/>
        </p:nvSpPr>
        <p:spPr>
          <a:xfrm>
            <a:off x="742865" y="5268571"/>
            <a:ext cx="9385874" cy="12025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สิทธิอำเภอ จะแสดงเฉพาะ ระดับ อำเภอ สามารถพิมพ์ได้เฉพาะอำเภอที่มีสิทธิ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สิทธิจังหวัด จะแสดงเฉพาะ ระดับ จังหวัด สามารถพิมพ์ทุกอำเภอในจังหวัดที่มีสิทธิ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h-TH" sz="2700" b="0" dirty="0"/>
              <a:t>สิทธิส่วนกลาง จะแสดงเฉพาะ ระดับ กรม สามารถพิมพ์ได้ทุกจังหวัด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h-TH" sz="2700" b="0" dirty="0"/>
          </a:p>
        </p:txBody>
      </p:sp>
    </p:spTree>
    <p:extLst>
      <p:ext uri="{BB962C8B-B14F-4D97-AF65-F5344CB8AC3E}">
        <p14:creationId xmlns:p14="http://schemas.microsoft.com/office/powerpoint/2010/main" val="31015745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opajo\AppData\Local\Temp\SNAGHTML7a37a61f.PNG">
            <a:extLst>
              <a:ext uri="{FF2B5EF4-FFF2-40B4-BE49-F238E27FC236}">
                <a16:creationId xmlns:a16="http://schemas.microsoft.com/office/drawing/2014/main" xmlns="" id="{290ADA60-836C-4C67-BE4E-4FE360CD3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770" y="239708"/>
            <a:ext cx="8996460" cy="637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5006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opajo\AppData\Local\Temp\SNAGHTML7a3c8ee5.PNG">
            <a:extLst>
              <a:ext uri="{FF2B5EF4-FFF2-40B4-BE49-F238E27FC236}">
                <a16:creationId xmlns:a16="http://schemas.microsoft.com/office/drawing/2014/main" xmlns="" id="{AC082873-076C-4EE0-8332-3ADA5CC59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" y="1810519"/>
            <a:ext cx="12186210" cy="32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583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opajo\AppData\Local\Temp\SNAGHTML7a4026b2.PNG">
            <a:extLst>
              <a:ext uri="{FF2B5EF4-FFF2-40B4-BE49-F238E27FC236}">
                <a16:creationId xmlns:a16="http://schemas.microsoft.com/office/drawing/2014/main" xmlns="" id="{0CA8B545-12B1-41C1-B4C2-F112D8315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757238"/>
            <a:ext cx="10372725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3210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opajo\AppData\Local\Temp\SNAGHTML7a3eb550.PNG">
            <a:extLst>
              <a:ext uri="{FF2B5EF4-FFF2-40B4-BE49-F238E27FC236}">
                <a16:creationId xmlns:a16="http://schemas.microsoft.com/office/drawing/2014/main" xmlns="" id="{7D6C5E39-F358-4AD9-BABE-B9DB0867A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04788"/>
            <a:ext cx="8496300" cy="644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048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C2A887C-2CB9-414F-A0FE-0803A9B604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07" y="1611679"/>
            <a:ext cx="12043785" cy="363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063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opajo\AppData\Local\Temp\SNAGHTML7a40c63e.PNG">
            <a:extLst>
              <a:ext uri="{FF2B5EF4-FFF2-40B4-BE49-F238E27FC236}">
                <a16:creationId xmlns:a16="http://schemas.microsoft.com/office/drawing/2014/main" xmlns="" id="{B9DE396D-F2D9-410D-BE01-2412894E2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428625"/>
            <a:ext cx="10353675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2104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opajo\AppData\Local\Temp\SNAGHTML7a417c5f.PNG">
            <a:extLst>
              <a:ext uri="{FF2B5EF4-FFF2-40B4-BE49-F238E27FC236}">
                <a16:creationId xmlns:a16="http://schemas.microsoft.com/office/drawing/2014/main" xmlns="" id="{86C06D86-BD5A-4D14-90AB-7BCB6FDE2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475"/>
            <a:ext cx="121920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18892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opajo\AppData\Local\Temp\SNAGHTML7a420824.PNG">
            <a:extLst>
              <a:ext uri="{FF2B5EF4-FFF2-40B4-BE49-F238E27FC236}">
                <a16:creationId xmlns:a16="http://schemas.microsoft.com/office/drawing/2014/main" xmlns="" id="{A8555510-EE6F-4396-9C0D-0C02DDD08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00" y="909564"/>
            <a:ext cx="11682000" cy="503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3544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opajo\AppData\Local\Temp\SNAGHTML7f088fda.PNG">
            <a:extLst>
              <a:ext uri="{FF2B5EF4-FFF2-40B4-BE49-F238E27FC236}">
                <a16:creationId xmlns:a16="http://schemas.microsoft.com/office/drawing/2014/main" xmlns="" id="{DD76EF58-EAE1-470A-BF30-5BDF7F86C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7758"/>
            <a:ext cx="12192000" cy="384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0629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pajo\AppData\Local\Temp\SNAGHTML7f0b3f2c.PNG">
            <a:extLst>
              <a:ext uri="{FF2B5EF4-FFF2-40B4-BE49-F238E27FC236}">
                <a16:creationId xmlns:a16="http://schemas.microsoft.com/office/drawing/2014/main" xmlns="" id="{D763B3A6-3C17-4626-BEF7-73D869D888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07" y="832814"/>
            <a:ext cx="10929185" cy="519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6089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opajo\AppData\Local\Temp\SNAGHTML7f0de5f1.PNG">
            <a:extLst>
              <a:ext uri="{FF2B5EF4-FFF2-40B4-BE49-F238E27FC236}">
                <a16:creationId xmlns:a16="http://schemas.microsoft.com/office/drawing/2014/main" xmlns="" id="{96DA23F3-B16B-43F8-BDEA-A701BBCE8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9600"/>
            <a:ext cx="12192000" cy="309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84445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pajo\AppData\Local\Temp\SNAGHTML7f103ca3.PNG">
            <a:extLst>
              <a:ext uri="{FF2B5EF4-FFF2-40B4-BE49-F238E27FC236}">
                <a16:creationId xmlns:a16="http://schemas.microsoft.com/office/drawing/2014/main" xmlns="" id="{EA8A3A51-4868-4CA1-B1A0-69EB89F9D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29" y="1034891"/>
            <a:ext cx="11888742" cy="478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9718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8720F79-7EA0-44B7-B4A5-E668EF821125}"/>
              </a:ext>
            </a:extLst>
          </p:cNvPr>
          <p:cNvGrpSpPr/>
          <p:nvPr/>
        </p:nvGrpSpPr>
        <p:grpSpPr>
          <a:xfrm>
            <a:off x="693026" y="789620"/>
            <a:ext cx="10805947" cy="5278760"/>
            <a:chOff x="693026" y="789620"/>
            <a:chExt cx="10805947" cy="5278760"/>
          </a:xfrm>
        </p:grpSpPr>
        <p:pic>
          <p:nvPicPr>
            <p:cNvPr id="5122" name="Picture 2" descr="C:\Users\opajo\AppData\Local\Temp\SNAGHTML7f10870a.PNG">
              <a:extLst>
                <a:ext uri="{FF2B5EF4-FFF2-40B4-BE49-F238E27FC236}">
                  <a16:creationId xmlns:a16="http://schemas.microsoft.com/office/drawing/2014/main" xmlns="" id="{F376301E-0E95-4DE8-85F8-F47664B246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26" y="1716260"/>
              <a:ext cx="10805947" cy="4352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BF678743-1505-4676-AE88-8E0BBF64E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1237" y="789620"/>
              <a:ext cx="5609524" cy="362857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0766807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pajo\AppData\Local\Temp\SNAGHTML7f1411d6.PNG">
            <a:extLst>
              <a:ext uri="{FF2B5EF4-FFF2-40B4-BE49-F238E27FC236}">
                <a16:creationId xmlns:a16="http://schemas.microsoft.com/office/drawing/2014/main" xmlns="" id="{3799769A-F5BD-4019-B8CF-233B7A2D8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629667"/>
            <a:ext cx="11077575" cy="559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6942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pajo\AppData\Local\Temp\SNAGHTML7f162843.PNG">
            <a:extLst>
              <a:ext uri="{FF2B5EF4-FFF2-40B4-BE49-F238E27FC236}">
                <a16:creationId xmlns:a16="http://schemas.microsoft.com/office/drawing/2014/main" xmlns="" id="{7A925851-C69B-4CB4-A1CD-1CC781CD4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8448"/>
            <a:ext cx="12192000" cy="336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35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E82F078-B8AC-457C-9027-E1233DD713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822" y="973266"/>
            <a:ext cx="11958355" cy="491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406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opajo\AppData\Local\Temp\SNAGHTML7f21383b.PNG">
            <a:extLst>
              <a:ext uri="{FF2B5EF4-FFF2-40B4-BE49-F238E27FC236}">
                <a16:creationId xmlns:a16="http://schemas.microsoft.com/office/drawing/2014/main" xmlns="" id="{9EBBA8CC-A69E-464A-9812-4B0C99D22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99" y="108107"/>
            <a:ext cx="9555602" cy="664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0839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opajo\AppData\Local\Temp\SNAGHTML7f190a0e.PNG">
            <a:extLst>
              <a:ext uri="{FF2B5EF4-FFF2-40B4-BE49-F238E27FC236}">
                <a16:creationId xmlns:a16="http://schemas.microsoft.com/office/drawing/2014/main" xmlns="" id="{663D98BE-3AED-4F33-BB8D-F477A9AE4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27" y="358726"/>
            <a:ext cx="9964346" cy="614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69244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opajo\AppData\Local\Temp\SNAGHTML7f24e6cc.PNG">
            <a:extLst>
              <a:ext uri="{FF2B5EF4-FFF2-40B4-BE49-F238E27FC236}">
                <a16:creationId xmlns:a16="http://schemas.microsoft.com/office/drawing/2014/main" xmlns="" id="{32774858-27EA-4434-93C0-5C1482953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4673"/>
            <a:ext cx="12192000" cy="35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9945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opajo\AppData\Local\Temp\SNAGHTML7f2b1cd3.PNG">
            <a:extLst>
              <a:ext uri="{FF2B5EF4-FFF2-40B4-BE49-F238E27FC236}">
                <a16:creationId xmlns:a16="http://schemas.microsoft.com/office/drawing/2014/main" xmlns="" id="{FD086289-3852-4BB4-927D-743F9E404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96" y="99948"/>
            <a:ext cx="9477008" cy="665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59988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opajo\AppData\Local\Temp\SNAGHTML7f2f5b7e.PNG">
            <a:extLst>
              <a:ext uri="{FF2B5EF4-FFF2-40B4-BE49-F238E27FC236}">
                <a16:creationId xmlns:a16="http://schemas.microsoft.com/office/drawing/2014/main" xmlns="" id="{980057FF-AF2E-4F06-BDD7-264663B6A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279" y="116105"/>
            <a:ext cx="9291442" cy="662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4263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opajo\AppData\Local\Temp\SNAGHTML7f2e63d0.PNG">
            <a:extLst>
              <a:ext uri="{FF2B5EF4-FFF2-40B4-BE49-F238E27FC236}">
                <a16:creationId xmlns:a16="http://schemas.microsoft.com/office/drawing/2014/main" xmlns="" id="{0A558DCD-E669-4E27-A9AF-319657BA4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8627"/>
            <a:ext cx="12192000" cy="382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62355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opajo\AppData\Local\Temp\SNAGHTML7f37e9be.PNG">
            <a:extLst>
              <a:ext uri="{FF2B5EF4-FFF2-40B4-BE49-F238E27FC236}">
                <a16:creationId xmlns:a16="http://schemas.microsoft.com/office/drawing/2014/main" xmlns="" id="{11205371-B2E9-45B2-BEC5-4E6F66D16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77" y="75695"/>
            <a:ext cx="9361046" cy="670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425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opajo\AppData\Local\Temp\SNAGHTML7f3b1e1d.PNG">
            <a:extLst>
              <a:ext uri="{FF2B5EF4-FFF2-40B4-BE49-F238E27FC236}">
                <a16:creationId xmlns:a16="http://schemas.microsoft.com/office/drawing/2014/main" xmlns="" id="{4DB98966-E8AB-41F2-AC00-B759229CD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356" y="184277"/>
            <a:ext cx="9413288" cy="648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5695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opajo\AppData\Local\Temp\SNAGHTML7f586b27.PNG">
            <a:extLst>
              <a:ext uri="{FF2B5EF4-FFF2-40B4-BE49-F238E27FC236}">
                <a16:creationId xmlns:a16="http://schemas.microsoft.com/office/drawing/2014/main" xmlns="" id="{A23C31F8-D445-4D2E-8DF9-65CA82996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944" y="145235"/>
            <a:ext cx="9500112" cy="656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220536-0DAE-4B9A-89CB-2D8FF8842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900332"/>
            <a:ext cx="10353762" cy="4712677"/>
          </a:xfrm>
        </p:spPr>
        <p:txBody>
          <a:bodyPr>
            <a:normAutofit/>
          </a:bodyPr>
          <a:lstStyle/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ต้องดึงข้อมูลทะเบียนราษฎรทุกครั้งที่บันทึก และดำเนินการบันทึกข้อมูล ช่องที่เป็น </a:t>
            </a:r>
            <a:r>
              <a:rPr lang="th-TH" sz="2700" dirty="0">
                <a:solidFill>
                  <a:srgbClr val="FF000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*</a:t>
            </a: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 ที่เหลืออยู่</a:t>
            </a: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ก่อนบันทึก ให้ทำการตรวจสอบว่า ตำแหน่งที่จะบันทึก ยังมีผู้ดำรงตำแหน่งอยู่หรือไม่</a:t>
            </a: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ก่อนบันทึก ให้ทำการตรวจสอบว่า ระยะเวลาเริ่มดำรงตำแหน่ง ไปทับซ้อนกับตำแหน่งก่อนหน้าหรือไม่</a:t>
            </a: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ก่อนบันทึกตำแหน่งกำนัน ให้ทำการตรวจสอบก่อนว่าได้บันทึกข้อมูล ตำแหน่งผู้ใหญ่บ้านเรียบร้อยแล้ว</a:t>
            </a:r>
            <a:endParaRPr lang="en-US" sz="27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48500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09951BF-1C96-4C4D-87CE-4199DC438051}"/>
              </a:ext>
            </a:extLst>
          </p:cNvPr>
          <p:cNvSpPr txBox="1">
            <a:spLocks/>
          </p:cNvSpPr>
          <p:nvPr/>
        </p:nvSpPr>
        <p:spPr>
          <a:xfrm>
            <a:off x="919119" y="1112520"/>
            <a:ext cx="10353762" cy="5513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ถ้าบันทึกแล้วฟ้อง 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ORDINATE_YEAR </a:t>
            </a: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ให้ตรวจสอบ การอุปสมบท ว่าใส่ ปี ถูกต้องหรือไม่</a:t>
            </a: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ถ้าบันทึกแล้วฟ้อง 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FNAME_TITLE </a:t>
            </a: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ให้ตรวจสอบ ว่าได้ดำเนินการดึงข้อมูลทะเบียนราษฎรแล้วหรือไม่</a:t>
            </a: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ถ้าบันทึกแล้วฟ้อง </a:t>
            </a:r>
            <a:r>
              <a:rPr lang="en-US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CHILD_USE </a:t>
            </a:r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ให้ตรวจสอบว่าได้เลือกการใช้สิทธิเบิกของบุตรครบทุกคนแล้วหรือไม่</a:t>
            </a:r>
          </a:p>
          <a:p>
            <a:r>
              <a:rPr lang="th-TH" sz="2700" dirty="0">
                <a:latin typeface="Angsana New" panose="02020603050405020304" pitchFamily="18" charset="-34"/>
                <a:cs typeface="Angsana New" panose="02020603050405020304" pitchFamily="18" charset="-34"/>
              </a:rPr>
              <a:t>ถ้าบันทึกแล้วฟ้อง โควตาตำแหน่งครบแล้ว ให้ตรวจสอบคนตำแหน่งก่อนหน้าได้ทำการบันทึกพ้นเรียบร้อยแล้วหรือไม่</a:t>
            </a:r>
          </a:p>
        </p:txBody>
      </p:sp>
    </p:spTree>
    <p:extLst>
      <p:ext uri="{BB962C8B-B14F-4D97-AF65-F5344CB8AC3E}">
        <p14:creationId xmlns:p14="http://schemas.microsoft.com/office/powerpoint/2010/main" val="4330722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348</TotalTime>
  <Words>531</Words>
  <Application>Microsoft Office PowerPoint</Application>
  <PresentationFormat>Widescreen</PresentationFormat>
  <Paragraphs>42</Paragraphs>
  <Slides>78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3" baseType="lpstr">
      <vt:lpstr>Angsana New</vt:lpstr>
      <vt:lpstr>Arial</vt:lpstr>
      <vt:lpstr>Bookman Old Style</vt:lpstr>
      <vt:lpstr>Rockwell</vt:lpstr>
      <vt:lpstr>Damask</vt:lpstr>
      <vt:lpstr>ระบบทะเบียนประวัติและเครื่องราชอิสริยาภรณ์กำนัน ผู้ใหญ่บ้าน ฯลฯ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ระบบพิมพ์หนังสือสำคัญ</vt:lpstr>
      <vt:lpstr>PowerPoint Presentation</vt:lpstr>
      <vt:lpstr>พิมพ์ สน.11</vt:lpstr>
      <vt:lpstr>PowerPoint Presentation</vt:lpstr>
      <vt:lpstr>PowerPoint Presentation</vt:lpstr>
      <vt:lpstr>PowerPoint Presentation</vt:lpstr>
      <vt:lpstr>PowerPoint Presentation</vt:lpstr>
      <vt:lpstr>พิมพ์ สน.12</vt:lpstr>
      <vt:lpstr>PowerPoint Presentation</vt:lpstr>
      <vt:lpstr>PowerPoint Presentation</vt:lpstr>
      <vt:lpstr>พิมพ์ สน.13-19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ระบบรายงานและสถิติ</vt:lpstr>
      <vt:lpstr>PowerPoint Presentation</vt:lpstr>
      <vt:lpstr>PowerPoint Presentation</vt:lpstr>
      <vt:lpstr>1.ทำเนียบกำนัน ผู้ใหญ่บ้าน</vt:lpstr>
      <vt:lpstr>PowerPoint Presentation</vt:lpstr>
      <vt:lpstr>1.ประวัติกำนัน ผู้ใหญ่บ้าน ฯลฯ ที่ดำรงตำแหน่งปัจจุบัน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ระบบทะเบียนเครื่องราชอิสริยาภรณ์ </vt:lpstr>
      <vt:lpstr>PowerPoint Presentation</vt:lpstr>
      <vt:lpstr>เงื่อนไขการประมวลผล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ระบบทะเบียนประวัติและเครื่องราชอิสริยาภรณ์กำนัน ผู้ใหญ่บ้าน ฯลฯ</dc:title>
  <dc:creator>opajo</dc:creator>
  <cp:lastModifiedBy>MTS</cp:lastModifiedBy>
  <cp:revision>34</cp:revision>
  <dcterms:created xsi:type="dcterms:W3CDTF">2019-07-17T13:03:38Z</dcterms:created>
  <dcterms:modified xsi:type="dcterms:W3CDTF">2019-08-20T05:19:36Z</dcterms:modified>
</cp:coreProperties>
</file>